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1" r:id="rId1"/>
  </p:sldMasterIdLst>
  <p:notesMasterIdLst>
    <p:notesMasterId r:id="rId24"/>
  </p:notesMasterIdLst>
  <p:handoutMasterIdLst>
    <p:handoutMasterId r:id="rId25"/>
  </p:handoutMasterIdLst>
  <p:sldIdLst>
    <p:sldId id="256" r:id="rId2"/>
    <p:sldId id="273" r:id="rId3"/>
    <p:sldId id="274" r:id="rId4"/>
    <p:sldId id="280" r:id="rId5"/>
    <p:sldId id="276" r:id="rId6"/>
    <p:sldId id="278" r:id="rId7"/>
    <p:sldId id="275" r:id="rId8"/>
    <p:sldId id="282" r:id="rId9"/>
    <p:sldId id="286" r:id="rId10"/>
    <p:sldId id="283" r:id="rId11"/>
    <p:sldId id="284" r:id="rId12"/>
    <p:sldId id="285" r:id="rId13"/>
    <p:sldId id="257" r:id="rId14"/>
    <p:sldId id="258" r:id="rId15"/>
    <p:sldId id="264" r:id="rId16"/>
    <p:sldId id="260" r:id="rId17"/>
    <p:sldId id="261" r:id="rId18"/>
    <p:sldId id="262" r:id="rId19"/>
    <p:sldId id="263" r:id="rId20"/>
    <p:sldId id="279" r:id="rId21"/>
    <p:sldId id="266" r:id="rId22"/>
    <p:sldId id="265" r:id="rId23"/>
  </p:sldIdLst>
  <p:sldSz cx="12192000" cy="6858000"/>
  <p:notesSz cx="6797675" cy="9926638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DBD49D"/>
    <a:srgbClr val="E13344"/>
    <a:srgbClr val="FFFF00"/>
    <a:srgbClr val="75CD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46" autoAdjust="0"/>
    <p:restoredTop sz="94660"/>
  </p:normalViewPr>
  <p:slideViewPr>
    <p:cSldViewPr>
      <p:cViewPr>
        <p:scale>
          <a:sx n="46" d="100"/>
          <a:sy n="46" d="100"/>
        </p:scale>
        <p:origin x="-126" y="-20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AD58E-6ECB-4C64-8617-7C7E5C477C7A}" type="datetimeFigureOut">
              <a:rPr lang="pt-PT" smtClean="0"/>
              <a:pPr/>
              <a:t>10-12-2014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5D7E88-C6A7-45A3-9DE7-65BF298FD1A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83053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C255D6-6BC6-486D-AF5B-23A38F581022}" type="datetimeFigureOut">
              <a:rPr lang="pt-PT" smtClean="0"/>
              <a:pPr/>
              <a:t>10-12-2014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46E681-AF52-4681-8770-E824267A888C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17848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6E681-AF52-4681-8770-E824267A888C}" type="slidenum">
              <a:rPr lang="pt-PT" smtClean="0"/>
              <a:pPr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76643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6E681-AF52-4681-8770-E824267A888C}" type="slidenum">
              <a:rPr lang="pt-PT" smtClean="0"/>
              <a:pPr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1386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6E681-AF52-4681-8770-E824267A888C}" type="slidenum">
              <a:rPr lang="pt-PT" smtClean="0"/>
              <a:pPr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75105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6E681-AF52-4681-8770-E824267A888C}" type="slidenum">
              <a:rPr lang="pt-PT" smtClean="0"/>
              <a:pPr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766438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6E681-AF52-4681-8770-E824267A888C}" type="slidenum">
              <a:rPr lang="pt-PT" smtClean="0"/>
              <a:pPr/>
              <a:t>13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02142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Em que consiste:</a:t>
            </a:r>
          </a:p>
          <a:p>
            <a:endParaRPr lang="pt-PT" dirty="0" smtClean="0"/>
          </a:p>
          <a:p>
            <a:r>
              <a:rPr lang="pt-PT" dirty="0" smtClean="0"/>
              <a:t>Recentemente,</a:t>
            </a:r>
            <a:r>
              <a:rPr lang="pt-PT" baseline="0" dirty="0" smtClean="0"/>
              <a:t> e com o intuito de melhorar a coordenação futura entre a CVR e a Rota, foram feitas alterações nos estatutos da Rota e vão ser eleitos novos corpos sociais.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6E681-AF52-4681-8770-E824267A888C}" type="slidenum">
              <a:rPr lang="pt-PT" smtClean="0"/>
              <a:pPr/>
              <a:t>14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032398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Percursos</a:t>
            </a:r>
            <a:r>
              <a:rPr lang="pt-PT" baseline="0" dirty="0" smtClean="0"/>
              <a:t> que já existem mas que na minha opinião devem ser complementados porque não estão direcionados para os jovens que serão mais tarde os consumidores de vinho e da oferta turística da região.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6E681-AF52-4681-8770-E824267A888C}" type="slidenum">
              <a:rPr lang="pt-PT" smtClean="0"/>
              <a:pPr/>
              <a:t>15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128321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6E681-AF52-4681-8770-E824267A888C}" type="slidenum">
              <a:rPr lang="pt-PT" smtClean="0"/>
              <a:pPr/>
              <a:t>21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59897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DFB175B-4DC2-4831-A500-091A8FCE99BD}" type="datetime1">
              <a:rPr lang="pt-PT" smtClean="0"/>
              <a:pPr/>
              <a:t>10-12-2014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Potencialidades e Perspetivas  do Enoturismo no Ribatejo | 10 de Dezembro de 2014   www.rotavinhostejo.com</a:t>
            </a:r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61FC9-AE3A-48F2-8CEB-6C4A3A46F6B1}" type="slidenum">
              <a:rPr lang="pt-PT" smtClean="0"/>
              <a:pPr/>
              <a:t>‹nº›</a:t>
            </a:fld>
            <a:endParaRPr lang="pt-PT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233018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FCA07-9FBF-4B34-AB27-35E485739048}" type="datetime1">
              <a:rPr lang="pt-PT" smtClean="0"/>
              <a:pPr/>
              <a:t>10-12-2014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Potencialidades e Perspetivas  do Enoturismo no Ribatejo | 10 de Dezembro de 2014   www.rotavinhostejo.com</a:t>
            </a:r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61FC9-AE3A-48F2-8CEB-6C4A3A46F6B1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8487875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B5543-64C9-4573-9350-5EA015822519}" type="datetime1">
              <a:rPr lang="pt-PT" smtClean="0"/>
              <a:pPr/>
              <a:t>10-12-2014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Potencialidades e Perspetivas  do Enoturismo no Ribatejo | 10 de Dezembro de 2014   www.rotavinhostejo.com</a:t>
            </a:r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61FC9-AE3A-48F2-8CEB-6C4A3A46F6B1}" type="slidenum">
              <a:rPr lang="pt-PT" smtClean="0"/>
              <a:pPr/>
              <a:t>‹nº›</a:t>
            </a:fld>
            <a:endParaRPr lang="pt-PT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37220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481BA-749B-489D-B20D-A39B313560A3}" type="datetime1">
              <a:rPr lang="pt-PT" smtClean="0"/>
              <a:pPr/>
              <a:t>10-12-2014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Potencialidades e Perspetivas  do Enoturismo no Ribatejo | 10 de Dezembro de 2014   www.rotavinhostejo.com</a:t>
            </a:r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61FC9-AE3A-48F2-8CEB-6C4A3A46F6B1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12413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87957-9252-4671-A472-F512897A053C}" type="datetime1">
              <a:rPr lang="pt-PT" smtClean="0"/>
              <a:pPr/>
              <a:t>10-12-2014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Potencialidades e Perspetivas  do Enoturismo no Ribatejo | 10 de Dezembro de 2014   www.rotavinhostejo.com</a:t>
            </a:r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61FC9-AE3A-48F2-8CEB-6C4A3A46F6B1}" type="slidenum">
              <a:rPr lang="pt-PT" smtClean="0"/>
              <a:pPr/>
              <a:t>‹nº›</a:t>
            </a:fld>
            <a:endParaRPr lang="pt-PT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882473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82378-5B02-433A-95FE-C55A4A0557A8}" type="datetime1">
              <a:rPr lang="pt-PT" smtClean="0"/>
              <a:pPr/>
              <a:t>10-12-2014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Potencialidades e Perspetivas  do Enoturismo no Ribatejo | 10 de Dezembro de 2014   www.rotavinhostejo.com</a:t>
            </a:r>
            <a:endParaRPr lang="pt-P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61FC9-AE3A-48F2-8CEB-6C4A3A46F6B1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3485215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C4131-8458-4948-86A0-735D1193A99C}" type="datetime1">
              <a:rPr lang="pt-PT" smtClean="0"/>
              <a:pPr/>
              <a:t>10-12-2014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Potencialidades e Perspetivas  do Enoturismo no Ribatejo | 10 de Dezembro de 2014   www.rotavinhostejo.com</a:t>
            </a:r>
            <a:endParaRPr lang="pt-P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61FC9-AE3A-48F2-8CEB-6C4A3A46F6B1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4049999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E043F-2308-4299-BDDC-ADC7A2D26440}" type="datetime1">
              <a:rPr lang="pt-PT" smtClean="0"/>
              <a:pPr/>
              <a:t>10-12-2014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Potencialidades e Perspetivas  do Enoturismo no Ribatejo | 10 de Dezembro de 2014   www.rotavinhostejo.com</a:t>
            </a:r>
            <a:endParaRPr lang="pt-P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61FC9-AE3A-48F2-8CEB-6C4A3A46F6B1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4906018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35DAE-EDFE-4DA5-8FCB-6B4209C29700}" type="datetime1">
              <a:rPr lang="pt-PT" smtClean="0"/>
              <a:pPr/>
              <a:t>10-12-2014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Potencialidades e Perspetivas  do Enoturismo no Ribatejo | 10 de Dezembro de 2014   www.rotavinhostejo.com</a:t>
            </a: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61FC9-AE3A-48F2-8CEB-6C4A3A46F6B1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2800667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DB7E9-AD96-4564-9367-7E0C2794379A}" type="datetime1">
              <a:rPr lang="pt-PT" smtClean="0"/>
              <a:pPr/>
              <a:t>10-12-2014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Potencialidades e Perspetivas  do Enoturismo no Ribatejo | 10 de Dezembro de 2014   www.rotavinhostejo.com</a:t>
            </a:r>
            <a:endParaRPr lang="pt-P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61FC9-AE3A-48F2-8CEB-6C4A3A46F6B1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0532430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06EE7-DF8D-4F69-877C-20A936AA842E}" type="datetime1">
              <a:rPr lang="pt-PT" smtClean="0"/>
              <a:pPr/>
              <a:t>10-12-2014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Potencialidades e Perspetivas  do Enoturismo no Ribatejo | 10 de Dezembro de 2014   www.rotavinhostejo.com</a:t>
            </a:r>
            <a:endParaRPr lang="pt-P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61FC9-AE3A-48F2-8CEB-6C4A3A46F6B1}" type="slidenum">
              <a:rPr lang="pt-PT" smtClean="0"/>
              <a:pPr/>
              <a:t>‹nº›</a:t>
            </a:fld>
            <a:endParaRPr lang="pt-PT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614661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16A0674-09D1-4175-B7DE-885986DB1279}" type="datetime1">
              <a:rPr lang="pt-PT" smtClean="0"/>
              <a:pPr/>
              <a:t>10-12-2014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pt-PT" smtClean="0"/>
              <a:t>Potencialidades e Perspetivas  do Enoturismo no Ribatejo | 10 de Dezembro de 2014   www.rotavinhostejo.com</a:t>
            </a:r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D261FC9-AE3A-48F2-8CEB-6C4A3A46F6B1}" type="slidenum">
              <a:rPr lang="pt-PT" smtClean="0"/>
              <a:pPr/>
              <a:t>‹nº›</a:t>
            </a:fld>
            <a:endParaRPr lang="pt-PT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3687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ransition>
    <p:wipe dir="r"/>
  </p:transition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13" Type="http://schemas.openxmlformats.org/officeDocument/2006/relationships/image" Target="../media/image52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12" Type="http://schemas.openxmlformats.org/officeDocument/2006/relationships/image" Target="../media/image5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11" Type="http://schemas.openxmlformats.org/officeDocument/2006/relationships/image" Target="../media/image50.jpeg"/><Relationship Id="rId5" Type="http://schemas.openxmlformats.org/officeDocument/2006/relationships/image" Target="../media/image44.jpeg"/><Relationship Id="rId10" Type="http://schemas.openxmlformats.org/officeDocument/2006/relationships/image" Target="../media/image49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geral@rotavinhostejo.com" TargetMode="Externa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6023992" y="5877272"/>
            <a:ext cx="6048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2000" b="1" dirty="0">
                <a:solidFill>
                  <a:srgbClr val="990000"/>
                </a:solidFill>
              </a:rPr>
              <a:t>IV Jornadas de Enoturismo </a:t>
            </a:r>
          </a:p>
          <a:p>
            <a:pPr algn="r"/>
            <a:r>
              <a:rPr lang="pt-PT" sz="2000" b="1" dirty="0">
                <a:solidFill>
                  <a:srgbClr val="990000"/>
                </a:solidFill>
              </a:rPr>
              <a:t>  “O Centro de Portugal como Destino de </a:t>
            </a:r>
            <a:r>
              <a:rPr lang="pt-PT" sz="2000" b="1" dirty="0" smtClean="0">
                <a:solidFill>
                  <a:srgbClr val="990000"/>
                </a:solidFill>
              </a:rPr>
              <a:t>Enoturismo</a:t>
            </a:r>
            <a:r>
              <a:rPr lang="pt-PT" b="1" dirty="0" smtClean="0">
                <a:solidFill>
                  <a:srgbClr val="990000"/>
                </a:solidFill>
              </a:rPr>
              <a:t>“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480" y="4636394"/>
            <a:ext cx="3888432" cy="220975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Rodapé 1"/>
          <p:cNvSpPr>
            <a:spLocks noGrp="1"/>
          </p:cNvSpPr>
          <p:nvPr>
            <p:ph type="ftr" sz="quarter" idx="11"/>
          </p:nvPr>
        </p:nvSpPr>
        <p:spPr>
          <a:xfrm>
            <a:off x="4871864" y="6583680"/>
            <a:ext cx="5901459" cy="274320"/>
          </a:xfrm>
        </p:spPr>
        <p:txBody>
          <a:bodyPr/>
          <a:lstStyle/>
          <a:p>
            <a:r>
              <a:rPr lang="pt-PT" smtClean="0"/>
              <a:t>Potencialidades e Perspetivas  do Enoturismo no Ribatejo | 10 de Dezembro de 2014   www.rotavinhostejo.com</a:t>
            </a:r>
            <a:endParaRPr lang="pt-PT" dirty="0"/>
          </a:p>
        </p:txBody>
      </p:sp>
      <p:sp>
        <p:nvSpPr>
          <p:cNvPr id="3" name="CaixaDeTexto 2"/>
          <p:cNvSpPr txBox="1"/>
          <p:nvPr/>
        </p:nvSpPr>
        <p:spPr>
          <a:xfrm>
            <a:off x="155340" y="188640"/>
            <a:ext cx="11449272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3600" dirty="0" err="1" smtClean="0">
                <a:solidFill>
                  <a:schemeClr val="accent6">
                    <a:lumMod val="75000"/>
                  </a:schemeClr>
                </a:solidFill>
              </a:rPr>
              <a:t>Enoturismo</a:t>
            </a:r>
            <a:r>
              <a:rPr lang="pt-PT" sz="3600" dirty="0" smtClean="0">
                <a:solidFill>
                  <a:schemeClr val="accent6">
                    <a:lumMod val="75000"/>
                  </a:schemeClr>
                </a:solidFill>
              </a:rPr>
              <a:t> na Região Tejo</a:t>
            </a:r>
          </a:p>
          <a:p>
            <a:pPr algn="just"/>
            <a:r>
              <a:rPr lang="pt-PT" sz="3600" dirty="0" smtClean="0">
                <a:solidFill>
                  <a:schemeClr val="accent6">
                    <a:lumMod val="75000"/>
                  </a:schemeClr>
                </a:solidFill>
              </a:rPr>
              <a:t>Pontos Fortes: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Proximidade de Lisboa ( Aeroporto internacional) – Permite o short break/</a:t>
            </a:r>
            <a:r>
              <a:rPr lang="pt-PT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city</a:t>
            </a:r>
            <a:r>
              <a:rPr lang="pt-PT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tour;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Boas acessibilidades (estradas/comboio);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Agentes </a:t>
            </a:r>
            <a:r>
              <a:rPr lang="pt-PT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Economicos</a:t>
            </a:r>
            <a:r>
              <a:rPr lang="pt-PT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/Produtores empreendedores e com forte motivação e excelente relacionamento profissional e pessoal;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Rio Tejo é um importante Rio Europeu;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Muito Património histórico, cultural e paisagístico rico e diversificado;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Região com vários ex libris : Tomar (Cidade Templária); Golegã (capital do </a:t>
            </a:r>
            <a:r>
              <a:rPr lang="pt-PT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</a:t>
            </a:r>
            <a:r>
              <a:rPr lang="pt-PT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avalo Lusitano); Santarém (capital do Gótico); Parques Naturais (Estuário do Tejo, Paul do Bolquilobo, Serra d’Aire e Candeeiros);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Proximidade de Fatima ( importante centro mundial de turismo religioso);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Existência de várias entidades com um papel ativo na promoção da região: câmaras </a:t>
            </a:r>
            <a:r>
              <a:rPr lang="pt-PT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</a:t>
            </a:r>
            <a:r>
              <a:rPr lang="pt-PT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unicipais, </a:t>
            </a:r>
            <a:r>
              <a:rPr lang="pt-PT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</a:t>
            </a:r>
            <a:r>
              <a:rPr lang="pt-PT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ssociações empresariais  (CVRT, </a:t>
            </a:r>
            <a:r>
              <a:rPr lang="pt-PT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Nersant</a:t>
            </a:r>
            <a:r>
              <a:rPr lang="pt-PT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pt-PT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etc</a:t>
            </a:r>
            <a:r>
              <a:rPr lang="pt-PT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…);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Forte sector agrícola e produtos emblemáticos para além do vinho: o azeite, a cortiça, milho e tomate…;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Gastronomia rica e diversificada;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Diversidade de produtores de vinho espalhados por toda a região;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 </a:t>
            </a:r>
            <a:r>
              <a:rPr lang="pt-PT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Terroirs</a:t>
            </a:r>
            <a:r>
              <a:rPr lang="pt-PT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bem diferentes na Região ( Bairro, Campo e Charneca)que são importante factor diferenciador desta Região relativamente a outras;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Existencia</a:t>
            </a:r>
            <a:r>
              <a:rPr lang="pt-PT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de várias rotas  criadas pela rota dos vinhos  do Tejo;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Aumento da procura de turismo enológico;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Empresários jovens no sector vínico, com motivação para explorar novas oportunidades de negócio;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Existencia</a:t>
            </a:r>
            <a:r>
              <a:rPr lang="pt-PT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do Marketing digital que possibilita formas novas, mais económicas, directas e acessíveis, para levar a efeito acções de promoção muito eficazes e que podem facilmente ser mais </a:t>
            </a:r>
            <a:r>
              <a:rPr lang="pt-PT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acessiveis</a:t>
            </a:r>
            <a:r>
              <a:rPr lang="pt-PT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á camada mais Jovem que se pretende atrair á Região e dar a conhecer os seus Vinhos;.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PT" sz="1600" dirty="0"/>
          </a:p>
        </p:txBody>
      </p:sp>
    </p:spTree>
    <p:extLst>
      <p:ext uri="{BB962C8B-B14F-4D97-AF65-F5344CB8AC3E}">
        <p14:creationId xmlns:p14="http://schemas.microsoft.com/office/powerpoint/2010/main" val="125301981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Potencialidades e Perspetivas  do Enoturismo no Ribatejo | 10 de Dezembro de 2014   www.rotavinhostejo.com</a:t>
            </a:r>
            <a:endParaRPr lang="pt-PT" dirty="0"/>
          </a:p>
        </p:txBody>
      </p:sp>
      <p:sp>
        <p:nvSpPr>
          <p:cNvPr id="3" name="CaixaDeTexto 2"/>
          <p:cNvSpPr txBox="1"/>
          <p:nvPr/>
        </p:nvSpPr>
        <p:spPr>
          <a:xfrm>
            <a:off x="263352" y="404664"/>
            <a:ext cx="1000911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dirty="0" err="1" smtClean="0">
                <a:solidFill>
                  <a:schemeClr val="accent6">
                    <a:lumMod val="75000"/>
                  </a:schemeClr>
                </a:solidFill>
              </a:rPr>
              <a:t>Enoturismo</a:t>
            </a:r>
            <a:r>
              <a:rPr lang="pt-PT" sz="3600" dirty="0" smtClean="0">
                <a:solidFill>
                  <a:schemeClr val="accent6">
                    <a:lumMod val="75000"/>
                  </a:schemeClr>
                </a:solidFill>
              </a:rPr>
              <a:t> na Região Tejo</a:t>
            </a:r>
          </a:p>
          <a:p>
            <a:r>
              <a:rPr lang="pt-PT" sz="3200" dirty="0" smtClean="0">
                <a:solidFill>
                  <a:schemeClr val="accent6">
                    <a:lumMod val="75000"/>
                  </a:schemeClr>
                </a:solidFill>
              </a:rPr>
              <a:t>Pontos Fracos:</a:t>
            </a:r>
          </a:p>
          <a:p>
            <a:endParaRPr lang="pt-PT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Escassa oferta hoteleira;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Falta de coordenação interprofissional da oferta turística da região;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Pouco </a:t>
            </a:r>
            <a:r>
              <a:rPr lang="pt-PT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investimento no </a:t>
            </a:r>
            <a:r>
              <a:rPr lang="pt-PT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sector do </a:t>
            </a:r>
            <a:r>
              <a:rPr lang="pt-PT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enoturismo</a:t>
            </a:r>
            <a:r>
              <a:rPr lang="pt-PT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talvez devido ao facto de </a:t>
            </a:r>
            <a:r>
              <a:rPr lang="pt-PT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grande parte dos produtores de vinhos da </a:t>
            </a:r>
            <a:r>
              <a:rPr lang="pt-PT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Região não terem </a:t>
            </a:r>
            <a:r>
              <a:rPr lang="pt-PT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dimensão </a:t>
            </a:r>
            <a:r>
              <a:rPr lang="pt-PT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suficiente para poder investir neste sector;</a:t>
            </a:r>
            <a:endParaRPr lang="pt-PT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Alguma falta de coordenação de esforços entre as várias entidades que promovem os vinhos da Região (CVR, ROTA, CONFRARIA ) e os muitos </a:t>
            </a:r>
            <a:r>
              <a:rPr lang="pt-PT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Municipios</a:t>
            </a:r>
            <a:r>
              <a:rPr lang="pt-PT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da Região Tejo, que permitam que os vinhos da Região e mais concretamente os produzidos nesse </a:t>
            </a:r>
            <a:r>
              <a:rPr lang="pt-PT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Municipio</a:t>
            </a:r>
            <a:r>
              <a:rPr lang="pt-PT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/local passem a ter uma atenção especial por parte da hotelaria local, sendo recomendados ao visitante;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Pessoal afecto á restauração nem sempre está suficientemente profissionalizado sendo o serviço prestado, por esse motivo, por vezes deficiente ( Ex: Vinhos são quase sempre servidos a temperaturas demasiado elevadas).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Falta de oferta que atraia a juventude a visitar a Região, conhecer os seus vinhos e tradições (serão eles os futuros Turistas e consumidores 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0549943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Potencialidades e Perspetivas  do Enoturismo no Ribatejo | 10 de Dezembro de 2014   www.rotavinhostejo.com</a:t>
            </a:r>
            <a:endParaRPr lang="pt-PT" dirty="0"/>
          </a:p>
        </p:txBody>
      </p:sp>
      <p:sp>
        <p:nvSpPr>
          <p:cNvPr id="3" name="CaixaDeTexto 2"/>
          <p:cNvSpPr txBox="1"/>
          <p:nvPr/>
        </p:nvSpPr>
        <p:spPr>
          <a:xfrm>
            <a:off x="385868" y="404664"/>
            <a:ext cx="11254747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4000" dirty="0" err="1" smtClean="0">
                <a:solidFill>
                  <a:schemeClr val="accent6">
                    <a:lumMod val="75000"/>
                  </a:schemeClr>
                </a:solidFill>
              </a:rPr>
              <a:t>Enoturismo</a:t>
            </a:r>
            <a:r>
              <a:rPr lang="pt-PT" sz="4000" dirty="0" smtClean="0">
                <a:solidFill>
                  <a:schemeClr val="accent6">
                    <a:lumMod val="75000"/>
                  </a:schemeClr>
                </a:solidFill>
              </a:rPr>
              <a:t> na Região Tejo</a:t>
            </a:r>
          </a:p>
          <a:p>
            <a:pPr algn="just"/>
            <a:r>
              <a:rPr lang="pt-PT" sz="3200" dirty="0" smtClean="0">
                <a:solidFill>
                  <a:schemeClr val="accent6">
                    <a:lumMod val="75000"/>
                  </a:schemeClr>
                </a:solidFill>
              </a:rPr>
              <a:t>Eventuais soluções para o desenvolvimento futuro do sector</a:t>
            </a:r>
            <a:endParaRPr lang="pt-PT" sz="32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r>
              <a:rPr lang="pt-PT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 CVRT adjudicou a elaboração de um </a:t>
            </a:r>
            <a:r>
              <a:rPr lang="pt-PT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«Estudo estratégico»</a:t>
            </a:r>
            <a:r>
              <a:rPr lang="pt-PT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para esta região para melhor poder desenvolver o seu trabalho de promoção quer no mercado interno quer no mercado externo e que estamos certos que irá apontar o </a:t>
            </a:r>
            <a:r>
              <a:rPr lang="pt-PT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enoturismo</a:t>
            </a:r>
            <a:r>
              <a:rPr lang="pt-PT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como essencial para uma melhor promoção dos nossos vinhos.</a:t>
            </a:r>
          </a:p>
          <a:p>
            <a:pPr algn="just"/>
            <a:r>
              <a:rPr lang="pt-PT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Cabe agora á </a:t>
            </a:r>
            <a:r>
              <a:rPr lang="pt-PT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Rota dos Vinhos do Tejo, </a:t>
            </a:r>
            <a:r>
              <a:rPr lang="pt-PT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em parceria com a CVR e </a:t>
            </a:r>
            <a:r>
              <a:rPr lang="pt-PT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Municipios</a:t>
            </a:r>
            <a:r>
              <a:rPr lang="pt-PT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e todos os Produtores, relançar a sua actividade e entre muitas outras acções 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PT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Desenvolver parcerias entre os diferentes operadores do sector  (hotelaria/restauração/animação turística/produtores de vinho) para Incentivar o investimento na promoção da região no mercado interno  e externo;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PT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Criar programas que atraiam á Região Pessoas mais jovens;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PT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Incentivar mais investimento dos produtores em </a:t>
            </a:r>
            <a:r>
              <a:rPr lang="pt-PT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Enoturismo</a:t>
            </a:r>
            <a:r>
              <a:rPr lang="pt-PT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melhorando as suas instalações, tendo pessoal mais especializado e qualificado, ajudando na promoção e  celebração de acordos com os vários operadores  turísticos;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PT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Desenvolver  </a:t>
            </a:r>
            <a:r>
              <a:rPr lang="pt-PT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multiplas</a:t>
            </a:r>
            <a:r>
              <a:rPr lang="pt-PT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actividades á volta do Rio Tejo (desportivas/ culturais/etc…);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PT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Criar mais programas que associem a gastronomia a vinhos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PT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Fazer uma  forte aposta na promoção de eventos desportivos. </a:t>
            </a:r>
            <a:r>
              <a:rPr lang="pt-PT">
                <a:solidFill>
                  <a:schemeClr val="tx1">
                    <a:lumMod val="85000"/>
                    <a:lumOff val="15000"/>
                  </a:schemeClr>
                </a:solidFill>
              </a:rPr>
              <a:t>n</a:t>
            </a:r>
            <a:r>
              <a:rPr lang="pt-PT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 Região</a:t>
            </a:r>
            <a:endParaRPr lang="pt-PT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PT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453" y="5008861"/>
            <a:ext cx="2304256" cy="1444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112" y="5045591"/>
            <a:ext cx="2243096" cy="1344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613" y="4990442"/>
            <a:ext cx="2286000" cy="1454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178" y="5045591"/>
            <a:ext cx="1975957" cy="1317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89" y="5008861"/>
            <a:ext cx="1993900" cy="13540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8271250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416" y="548680"/>
            <a:ext cx="9720072" cy="1499616"/>
          </a:xfrm>
        </p:spPr>
        <p:txBody>
          <a:bodyPr/>
          <a:lstStyle/>
          <a:p>
            <a:pPr algn="l"/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</a:rPr>
              <a:t>Missão</a:t>
            </a:r>
            <a:endParaRPr lang="pt-PT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Potencialidades e Perspetivas  do Enoturismo no Ribatejo | 10 de Dezembro de 2014   www.rotavinhostejo.com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4294967295"/>
          </p:nvPr>
        </p:nvSpPr>
        <p:spPr>
          <a:xfrm>
            <a:off x="839416" y="1844824"/>
            <a:ext cx="9720263" cy="4022725"/>
          </a:xfrm>
        </p:spPr>
        <p:txBody>
          <a:bodyPr>
            <a:normAutofit/>
          </a:bodyPr>
          <a:lstStyle/>
          <a:p>
            <a:r>
              <a:rPr lang="pt-PT" dirty="0"/>
              <a:t>O objetivo </a:t>
            </a:r>
            <a:r>
              <a:rPr lang="pt-PT" dirty="0" smtClean="0"/>
              <a:t>quer da CVR Tejo que da Rota dos Vinhos do Tejo </a:t>
            </a:r>
            <a:r>
              <a:rPr lang="pt-PT" dirty="0"/>
              <a:t>é a </a:t>
            </a:r>
            <a:r>
              <a:rPr lang="pt-PT" b="1" u="sng" dirty="0"/>
              <a:t>promoção dos </a:t>
            </a:r>
            <a:r>
              <a:rPr lang="pt-PT" b="1" u="sng" dirty="0" smtClean="0"/>
              <a:t>Vinhos </a:t>
            </a:r>
            <a:r>
              <a:rPr lang="pt-PT" b="1" u="sng" dirty="0"/>
              <a:t>do Tejo</a:t>
            </a:r>
            <a:r>
              <a:rPr lang="pt-PT" dirty="0"/>
              <a:t> e </a:t>
            </a:r>
            <a:r>
              <a:rPr lang="pt-PT" dirty="0" smtClean="0"/>
              <a:t>a valorização </a:t>
            </a:r>
            <a:r>
              <a:rPr lang="pt-PT" dirty="0"/>
              <a:t>da atividade vitivinícola </a:t>
            </a:r>
            <a:r>
              <a:rPr lang="pt-PT" dirty="0" smtClean="0"/>
              <a:t>dos seus Produtores, enquanto </a:t>
            </a:r>
            <a:r>
              <a:rPr lang="pt-PT" dirty="0"/>
              <a:t>produto turístico e cultural.</a:t>
            </a:r>
          </a:p>
          <a:p>
            <a:pPr>
              <a:buNone/>
            </a:pPr>
            <a:endParaRPr lang="pt-PT" dirty="0"/>
          </a:p>
        </p:txBody>
      </p:sp>
      <p:grpSp>
        <p:nvGrpSpPr>
          <p:cNvPr id="10" name="Grupo 9"/>
          <p:cNvGrpSpPr/>
          <p:nvPr/>
        </p:nvGrpSpPr>
        <p:grpSpPr>
          <a:xfrm>
            <a:off x="911424" y="2852936"/>
            <a:ext cx="8933674" cy="2088232"/>
            <a:chOff x="911424" y="3501008"/>
            <a:chExt cx="8933674" cy="2088232"/>
          </a:xfrm>
        </p:grpSpPr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9989" y="3536856"/>
              <a:ext cx="2865109" cy="205238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2" name="Imagem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5759" y="3518115"/>
              <a:ext cx="2949707" cy="207112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3" name="Imagem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1424" y="3501008"/>
              <a:ext cx="3001875" cy="206693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319" y="620688"/>
            <a:ext cx="9720072" cy="1499616"/>
          </a:xfrm>
        </p:spPr>
        <p:txBody>
          <a:bodyPr/>
          <a:lstStyle/>
          <a:p>
            <a:pPr algn="l"/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</a:rPr>
              <a:t>Em que consiste:</a:t>
            </a:r>
            <a:endParaRPr lang="pt-PT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915612" y="5159286"/>
            <a:ext cx="9937104" cy="2304256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pt-PT" dirty="0"/>
              <a:t>A Rota dos Vinhos do Tejo </a:t>
            </a:r>
            <a:r>
              <a:rPr lang="pt-PT" dirty="0" smtClean="0"/>
              <a:t>tem actualmente </a:t>
            </a:r>
            <a:r>
              <a:rPr lang="pt-PT" b="1" u="sng" dirty="0" smtClean="0"/>
              <a:t>qua</a:t>
            </a:r>
            <a:r>
              <a:rPr lang="pt-PT" u="sng" dirty="0" smtClean="0"/>
              <a:t>t</a:t>
            </a:r>
            <a:r>
              <a:rPr lang="pt-PT" b="1" u="sng" dirty="0" smtClean="0"/>
              <a:t>ro </a:t>
            </a:r>
            <a:r>
              <a:rPr lang="pt-PT" b="1" u="sng" dirty="0"/>
              <a:t>roteiros</a:t>
            </a:r>
            <a:r>
              <a:rPr lang="pt-PT" b="1" dirty="0"/>
              <a:t> </a:t>
            </a:r>
            <a:r>
              <a:rPr lang="pt-PT" dirty="0" smtClean="0"/>
              <a:t>desenhados á volta do Rio para </a:t>
            </a:r>
            <a:r>
              <a:rPr lang="pt-PT" b="1" u="sng" dirty="0"/>
              <a:t>dar a conhecer os Vinhos do </a:t>
            </a:r>
            <a:r>
              <a:rPr lang="pt-PT" b="1" u="sng" dirty="0" smtClean="0"/>
              <a:t>Tejo e os seus Produtores</a:t>
            </a:r>
            <a:r>
              <a:rPr lang="pt-PT" dirty="0" smtClean="0"/>
              <a:t>, </a:t>
            </a:r>
            <a:r>
              <a:rPr lang="pt-PT" dirty="0"/>
              <a:t>juntando o que de melhor há na região. </a:t>
            </a:r>
            <a:endParaRPr lang="pt-PT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pt-PT" dirty="0" smtClean="0"/>
              <a:t>O </a:t>
            </a:r>
            <a:r>
              <a:rPr lang="pt-PT" dirty="0"/>
              <a:t>vinho, a </a:t>
            </a:r>
            <a:r>
              <a:rPr lang="pt-PT" dirty="0" smtClean="0"/>
              <a:t>paisagem, </a:t>
            </a:r>
            <a:r>
              <a:rPr lang="pt-PT" dirty="0"/>
              <a:t>a </a:t>
            </a:r>
            <a:r>
              <a:rPr lang="pt-PT" dirty="0" smtClean="0"/>
              <a:t>história e as </a:t>
            </a:r>
            <a:r>
              <a:rPr lang="pt-PT" dirty="0"/>
              <a:t>nossas gentes.</a:t>
            </a:r>
          </a:p>
          <a:p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Potencialidades e Perspetivas  do Enoturismo no Ribatejo | 10 de Dezembro de 2014   www.rotavinhostejo.com</a:t>
            </a:r>
            <a:endParaRPr lang="pt-PT" dirty="0"/>
          </a:p>
        </p:txBody>
      </p:sp>
      <p:grpSp>
        <p:nvGrpSpPr>
          <p:cNvPr id="9" name="Grupo 8"/>
          <p:cNvGrpSpPr/>
          <p:nvPr/>
        </p:nvGrpSpPr>
        <p:grpSpPr>
          <a:xfrm>
            <a:off x="5375920" y="3406904"/>
            <a:ext cx="5647282" cy="1383695"/>
            <a:chOff x="2895595" y="3602608"/>
            <a:chExt cx="5059017" cy="1239627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6019" y="3602608"/>
              <a:ext cx="1239627" cy="1239627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5595" y="3602608"/>
              <a:ext cx="1239627" cy="1239627"/>
            </a:xfrm>
            <a:prstGeom prst="rect">
              <a:avLst/>
            </a:prstGeom>
          </p:spPr>
        </p:pic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7053" y="3602608"/>
              <a:ext cx="1239627" cy="1239627"/>
            </a:xfrm>
            <a:prstGeom prst="rect">
              <a:avLst/>
            </a:prstGeom>
          </p:spPr>
        </p:pic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4985" y="3602608"/>
              <a:ext cx="1239627" cy="1239627"/>
            </a:xfrm>
            <a:prstGeom prst="rect">
              <a:avLst/>
            </a:prstGeom>
          </p:spPr>
        </p:pic>
      </p:grpSp>
      <p:sp>
        <p:nvSpPr>
          <p:cNvPr id="10" name="Marcador de Posição de Conteúdo 2"/>
          <p:cNvSpPr txBox="1">
            <a:spLocks/>
          </p:cNvSpPr>
          <p:nvPr/>
        </p:nvSpPr>
        <p:spPr>
          <a:xfrm>
            <a:off x="1024128" y="2286000"/>
            <a:ext cx="9720073" cy="1647056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Font typeface="Tw Cen MT" panose="020B0602020104020603" pitchFamily="34" charset="0"/>
              <a:buNone/>
            </a:pPr>
            <a:r>
              <a:rPr lang="pt-PT" smtClean="0"/>
              <a:t>Os produtores de vinho da Região abrem as suas portas para um vasto conjunto de atividades que vão desde as </a:t>
            </a:r>
            <a:r>
              <a:rPr lang="pt-PT" b="1" u="sng" smtClean="0"/>
              <a:t>provas de vinho, aos passeios pelas propriedades, às refeições</a:t>
            </a:r>
            <a:r>
              <a:rPr lang="pt-PT" b="1" smtClean="0"/>
              <a:t> </a:t>
            </a:r>
            <a:r>
              <a:rPr lang="pt-PT" smtClean="0"/>
              <a:t>onde se harmoniza os Vinhos do Tejo com a gastronomia local passando pelo </a:t>
            </a:r>
            <a:r>
              <a:rPr lang="pt-PT" b="1" u="sng" smtClean="0"/>
              <a:t>alojamento</a:t>
            </a:r>
            <a:r>
              <a:rPr lang="pt-PT" smtClean="0"/>
              <a:t> em renovadas quintas.</a:t>
            </a:r>
            <a:endParaRPr lang="pt-PT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</a:rPr>
              <a:t>Percursos</a:t>
            </a:r>
            <a:endParaRPr lang="pt-PT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Marcador de Posição de Conteúdo 4" descr="map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79376" y="1916832"/>
            <a:ext cx="7466176" cy="3792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Potencialidades e Perspetivas  do Enoturismo no Ribatejo | 10 de Dezembro de 2014   www.rotavinhostejo.com</a:t>
            </a:r>
            <a:endParaRPr lang="pt-PT" dirty="0"/>
          </a:p>
        </p:txBody>
      </p:sp>
      <p:sp>
        <p:nvSpPr>
          <p:cNvPr id="3" name="CaixaDeTexto 2"/>
          <p:cNvSpPr txBox="1"/>
          <p:nvPr/>
        </p:nvSpPr>
        <p:spPr>
          <a:xfrm>
            <a:off x="8112224" y="2852043"/>
            <a:ext cx="3744416" cy="12961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000" dirty="0" smtClean="0"/>
              <a:t>Percurso 1 </a:t>
            </a:r>
            <a:r>
              <a:rPr lang="pt-PT" sz="2000" dirty="0"/>
              <a:t>– Tesouro Gótico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000" dirty="0" smtClean="0"/>
              <a:t>Percurso 2 – Touros e Cavalos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000" dirty="0" smtClean="0"/>
              <a:t>Percurso 3 – Beira Tejo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000" dirty="0" smtClean="0"/>
              <a:t>Percurso 4 – Tesouro Manuelino</a:t>
            </a:r>
            <a:endParaRPr lang="pt-PT" sz="20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8683" y="625040"/>
            <a:ext cx="9720072" cy="1499616"/>
          </a:xfrm>
        </p:spPr>
        <p:txBody>
          <a:bodyPr>
            <a:normAutofit/>
          </a:bodyPr>
          <a:lstStyle/>
          <a:p>
            <a:pPr algn="l"/>
            <a:r>
              <a:rPr lang="pt-PT" sz="3600" b="1" dirty="0" smtClean="0">
                <a:solidFill>
                  <a:schemeClr val="accent2">
                    <a:lumMod val="75000"/>
                  </a:schemeClr>
                </a:solidFill>
              </a:rPr>
              <a:t>Percurso 1 |Tesouro </a:t>
            </a:r>
            <a:r>
              <a:rPr lang="pt-PT" sz="3600" b="1" dirty="0">
                <a:solidFill>
                  <a:schemeClr val="accent2">
                    <a:lumMod val="75000"/>
                  </a:schemeClr>
                </a:solidFill>
              </a:rPr>
              <a:t>Gótico 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t-PT" sz="45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Associados: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t-PT" sz="45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Adega Cooperativa do Cartaxo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t-PT" sz="45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Enoport </a:t>
            </a:r>
            <a:r>
              <a:rPr lang="pt-PT" sz="45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United Wines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t-PT" sz="45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Quinta da Lapa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t-PT" sz="45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Quinta da Ribeirinha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t-PT" sz="45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Quinta de Mato Miranda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t-PT" sz="45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Quinta da Fonte Bela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t-PT" sz="45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Quinta Vale de Fornos</a:t>
            </a:r>
          </a:p>
          <a:p>
            <a:pPr>
              <a:buNone/>
            </a:pPr>
            <a:endParaRPr lang="pt-PT" sz="4500" b="1" dirty="0"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endParaRPr lang="pt-PT" sz="4500" b="1" dirty="0" smtClean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-PT" sz="45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Localidades</a:t>
            </a:r>
            <a:r>
              <a:rPr lang="pt-PT" sz="45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: </a:t>
            </a:r>
            <a:r>
              <a:rPr lang="pt-PT" sz="45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Azambuja | Cartaxo | Golegã | Manique do Intendente| Santarém| Torres Novas</a:t>
            </a:r>
          </a:p>
          <a:p>
            <a:pPr>
              <a:buNone/>
            </a:pPr>
            <a:endParaRPr lang="pt-PT" b="1" dirty="0">
              <a:latin typeface="+mj-lt"/>
            </a:endParaRP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Potencialidades e Perspetivas  do Enoturismo no Ribatejo | 10 de Dezembro de 2014   www.rotavinhostejo.com</a:t>
            </a:r>
            <a:endParaRPr lang="pt-PT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896" y="2012644"/>
            <a:ext cx="3194175" cy="22850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291" y="3127740"/>
            <a:ext cx="3240573" cy="2459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287" y="705948"/>
            <a:ext cx="2808312" cy="20009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1424" y="773474"/>
            <a:ext cx="7430710" cy="1532747"/>
          </a:xfrm>
        </p:spPr>
        <p:txBody>
          <a:bodyPr>
            <a:normAutofit/>
          </a:bodyPr>
          <a:lstStyle/>
          <a:p>
            <a:pPr algn="l"/>
            <a:r>
              <a:rPr lang="pt-PT" sz="4000" b="1" dirty="0" smtClean="0">
                <a:solidFill>
                  <a:schemeClr val="accent2">
                    <a:lumMod val="75000"/>
                  </a:schemeClr>
                </a:solidFill>
              </a:rPr>
              <a:t>Percurso 2|Touros e Cavalos</a:t>
            </a:r>
            <a:r>
              <a:rPr lang="pt-PT" b="1" dirty="0" smtClean="0"/>
              <a:t/>
            </a:r>
            <a:br>
              <a:rPr lang="pt-PT" b="1" dirty="0" smtClean="0"/>
            </a:br>
            <a:endParaRPr lang="pt-PT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767408" y="2060848"/>
            <a:ext cx="6798736" cy="4104456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endParaRPr lang="pt-PT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-PT" sz="2800" b="1" dirty="0" smtClean="0">
                <a:solidFill>
                  <a:schemeClr val="accent2">
                    <a:lumMod val="75000"/>
                  </a:schemeClr>
                </a:solidFill>
              </a:rPr>
              <a:t>Associados:</a:t>
            </a:r>
          </a:p>
          <a:p>
            <a:pPr marL="0" indent="0">
              <a:spcBef>
                <a:spcPts val="0"/>
              </a:spcBef>
              <a:buNone/>
            </a:pPr>
            <a:endParaRPr lang="pt-PT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-PT" sz="2800" dirty="0"/>
              <a:t>Companhia das Lezírias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PT" sz="2800" dirty="0"/>
              <a:t>Quinta de St.º André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PT" sz="2800" dirty="0"/>
              <a:t>Quinta </a:t>
            </a:r>
            <a:r>
              <a:rPr lang="pt-PT" sz="2800" dirty="0" smtClean="0"/>
              <a:t>Grande</a:t>
            </a:r>
          </a:p>
          <a:p>
            <a:pPr marL="0" indent="0">
              <a:spcBef>
                <a:spcPts val="0"/>
              </a:spcBef>
              <a:buNone/>
            </a:pPr>
            <a:endParaRPr lang="pt-PT" sz="2800" dirty="0"/>
          </a:p>
          <a:p>
            <a:pPr marL="0" indent="0">
              <a:spcBef>
                <a:spcPts val="0"/>
              </a:spcBef>
              <a:buNone/>
            </a:pPr>
            <a:endParaRPr lang="pt-PT" sz="2800" dirty="0"/>
          </a:p>
          <a:p>
            <a:pPr marL="0" indent="0">
              <a:spcBef>
                <a:spcPts val="0"/>
              </a:spcBef>
            </a:pPr>
            <a:endParaRPr lang="pt-PT" sz="2800" dirty="0"/>
          </a:p>
          <a:p>
            <a:pPr marL="0" indent="0">
              <a:spcBef>
                <a:spcPts val="0"/>
              </a:spcBef>
              <a:buNone/>
            </a:pPr>
            <a:r>
              <a:rPr lang="pt-PT" sz="2800" b="1" dirty="0">
                <a:solidFill>
                  <a:schemeClr val="accent2">
                    <a:lumMod val="75000"/>
                  </a:schemeClr>
                </a:solidFill>
              </a:rPr>
              <a:t>Localidades: </a:t>
            </a:r>
            <a:r>
              <a:rPr lang="pt-PT" sz="2800" dirty="0"/>
              <a:t>Coruche |Samora Correia</a:t>
            </a:r>
          </a:p>
          <a:p>
            <a:pPr>
              <a:buNone/>
            </a:pPr>
            <a:r>
              <a:rPr lang="pt-PT" sz="2800" dirty="0"/>
              <a:t> </a:t>
            </a: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Potencialidades e Perspetivas  do Enoturismo no Ribatejo | 10 de Dezembro de 2014   www.rotavinhostejo.com</a:t>
            </a:r>
            <a:endParaRPr lang="pt-PT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116" y="3754319"/>
            <a:ext cx="2271395" cy="1822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12" t="5989" r="2968" b="13514"/>
          <a:stretch/>
        </p:blipFill>
        <p:spPr>
          <a:xfrm>
            <a:off x="5939964" y="1991929"/>
            <a:ext cx="2885849" cy="19435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209" y="1220214"/>
            <a:ext cx="2609207" cy="2087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496" y="4236033"/>
            <a:ext cx="2380329" cy="19566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3843" y="838974"/>
            <a:ext cx="5400600" cy="1143000"/>
          </a:xfrm>
        </p:spPr>
        <p:txBody>
          <a:bodyPr>
            <a:normAutofit/>
          </a:bodyPr>
          <a:lstStyle/>
          <a:p>
            <a:pPr algn="l"/>
            <a:r>
              <a:rPr lang="pt-PT" sz="4000" b="1" dirty="0" smtClean="0">
                <a:solidFill>
                  <a:schemeClr val="accent2">
                    <a:lumMod val="75000"/>
                  </a:schemeClr>
                </a:solidFill>
              </a:rPr>
              <a:t>Percurso3|Beira </a:t>
            </a:r>
            <a:r>
              <a:rPr lang="pt-PT" sz="4000" b="1" dirty="0">
                <a:solidFill>
                  <a:schemeClr val="accent2">
                    <a:lumMod val="75000"/>
                  </a:schemeClr>
                </a:solidFill>
              </a:rPr>
              <a:t>Tejo</a:t>
            </a:r>
            <a:r>
              <a:rPr lang="pt-PT" sz="4000" b="1" dirty="0" smtClean="0"/>
              <a:t/>
            </a:r>
            <a:br>
              <a:rPr lang="pt-PT" sz="4000" b="1" dirty="0" smtClean="0"/>
            </a:br>
            <a:endParaRPr lang="pt-PT" sz="4000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911424" y="2132856"/>
            <a:ext cx="9720073" cy="4337848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pt-PT" sz="3000" b="1" dirty="0">
                <a:solidFill>
                  <a:schemeClr val="accent2">
                    <a:lumMod val="75000"/>
                  </a:schemeClr>
                </a:solidFill>
              </a:rPr>
              <a:t>Associados: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PT" sz="2600" dirty="0"/>
              <a:t>Casa Agrícola Paciência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PT" sz="2600" dirty="0"/>
              <a:t>Casa Cadaval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PT" sz="2600" dirty="0"/>
              <a:t>Falua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PT" sz="2600" dirty="0"/>
              <a:t>Fiúza &amp; </a:t>
            </a:r>
            <a:r>
              <a:rPr lang="pt-PT" sz="2600" dirty="0" err="1"/>
              <a:t>Bright</a:t>
            </a:r>
            <a:r>
              <a:rPr lang="pt-PT" sz="2600" dirty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PT" sz="2600" dirty="0"/>
              <a:t>Quinta da Alorna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PT" sz="2600" dirty="0"/>
              <a:t>Quinta da </a:t>
            </a:r>
            <a:r>
              <a:rPr lang="pt-PT" sz="2600" dirty="0" err="1"/>
              <a:t>Lagoalva</a:t>
            </a:r>
            <a:r>
              <a:rPr lang="pt-PT" sz="2600" dirty="0"/>
              <a:t> de Cima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PT" sz="2600" dirty="0"/>
              <a:t>Quinta do Casal Branco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PT" sz="2600" dirty="0"/>
              <a:t>Quinta dos Patudos</a:t>
            </a:r>
          </a:p>
          <a:p>
            <a:pPr marL="0" indent="0">
              <a:spcBef>
                <a:spcPts val="0"/>
              </a:spcBef>
              <a:buNone/>
            </a:pPr>
            <a:endParaRPr lang="pt-PT" sz="2600" dirty="0"/>
          </a:p>
          <a:p>
            <a:pPr marL="0" indent="0">
              <a:spcBef>
                <a:spcPts val="0"/>
              </a:spcBef>
              <a:buNone/>
            </a:pPr>
            <a:endParaRPr lang="pt-PT" sz="2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-PT" sz="2600" b="1" dirty="0" smtClean="0">
                <a:solidFill>
                  <a:schemeClr val="accent2">
                    <a:lumMod val="75000"/>
                  </a:schemeClr>
                </a:solidFill>
              </a:rPr>
              <a:t>Localidades</a:t>
            </a:r>
            <a:r>
              <a:rPr lang="pt-PT" sz="2600" b="1" dirty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pt-PT" sz="2600" dirty="0"/>
              <a:t>Almeirim | Alpiarça | Benfica do Ribatejo Muge</a:t>
            </a:r>
          </a:p>
          <a:p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Potencialidades e Perspetivas  do Enoturismo no Ribatejo | 10 de Dezembro de 2014   www.rotavinhostejo.com</a:t>
            </a:r>
            <a:endParaRPr lang="pt-PT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329"/>
          <a:stretch/>
        </p:blipFill>
        <p:spPr>
          <a:xfrm>
            <a:off x="4343917" y="1519668"/>
            <a:ext cx="3438127" cy="1964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661" y="333040"/>
            <a:ext cx="2506820" cy="2011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602" y="2497987"/>
            <a:ext cx="2247583" cy="18037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298" y="3662659"/>
            <a:ext cx="2909654" cy="19317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302" y="4628535"/>
            <a:ext cx="2488277" cy="15551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0484" y="795154"/>
            <a:ext cx="8064896" cy="1303867"/>
          </a:xfrm>
        </p:spPr>
        <p:txBody>
          <a:bodyPr>
            <a:normAutofit/>
          </a:bodyPr>
          <a:lstStyle/>
          <a:p>
            <a:pPr algn="l"/>
            <a:r>
              <a:rPr lang="pt-PT" sz="4000" b="1" dirty="0" smtClean="0">
                <a:solidFill>
                  <a:schemeClr val="accent2">
                    <a:lumMod val="75000"/>
                  </a:schemeClr>
                </a:solidFill>
              </a:rPr>
              <a:t>Percurso 4|Tesouro Manuelino</a:t>
            </a:r>
            <a:endParaRPr lang="pt-PT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984439" y="1939627"/>
            <a:ext cx="9720073" cy="4531077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endParaRPr lang="pt-PT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-PT" sz="2800" b="1" dirty="0">
                <a:solidFill>
                  <a:schemeClr val="accent2">
                    <a:lumMod val="75000"/>
                  </a:schemeClr>
                </a:solidFill>
              </a:rPr>
              <a:t>Associados: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PT" sz="2800" dirty="0"/>
              <a:t>Casal da Coelheira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PT" sz="2800" dirty="0"/>
              <a:t>Encosta do Sobral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PT" sz="2800" dirty="0"/>
              <a:t>Herdade dos Cadouços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PT" sz="2800" dirty="0"/>
              <a:t>Solar dos Loendros  </a:t>
            </a:r>
          </a:p>
          <a:p>
            <a:pPr marL="0" indent="0">
              <a:spcBef>
                <a:spcPts val="0"/>
              </a:spcBef>
              <a:buNone/>
            </a:pPr>
            <a:endParaRPr lang="pt-PT" sz="2800" dirty="0"/>
          </a:p>
          <a:p>
            <a:pPr marL="0" indent="0">
              <a:spcBef>
                <a:spcPts val="0"/>
              </a:spcBef>
              <a:buNone/>
            </a:pPr>
            <a:endParaRPr lang="pt-PT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pt-PT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pt-PT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-PT" sz="2800" b="1" dirty="0" smtClean="0">
                <a:solidFill>
                  <a:schemeClr val="accent2">
                    <a:lumMod val="75000"/>
                  </a:schemeClr>
                </a:solidFill>
              </a:rPr>
              <a:t>Localidades</a:t>
            </a:r>
            <a:r>
              <a:rPr lang="pt-PT" sz="2800" b="1" dirty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pt-PT" sz="2800" dirty="0"/>
              <a:t>Abrantes | Tomar |Tramagal</a:t>
            </a:r>
          </a:p>
          <a:p>
            <a:pPr marL="0" indent="0">
              <a:spcBef>
                <a:spcPts val="0"/>
              </a:spcBef>
              <a:buNone/>
            </a:pPr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Potencialidades e Perspetivas  do Enoturismo no Ribatejo | 10 de Dezembro de 2014   www.rotavinhostejo.com</a:t>
            </a:r>
            <a:endParaRPr lang="pt-PT" dirty="0"/>
          </a:p>
        </p:txBody>
      </p:sp>
      <p:grpSp>
        <p:nvGrpSpPr>
          <p:cNvPr id="12" name="Grupo 11"/>
          <p:cNvGrpSpPr/>
          <p:nvPr/>
        </p:nvGrpSpPr>
        <p:grpSpPr>
          <a:xfrm>
            <a:off x="6755026" y="1741434"/>
            <a:ext cx="4847616" cy="3993018"/>
            <a:chOff x="5445807" y="2318324"/>
            <a:chExt cx="4847616" cy="3993018"/>
          </a:xfrm>
        </p:grpSpPr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5807" y="4285078"/>
              <a:ext cx="2524789" cy="202626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0868" y="2318324"/>
              <a:ext cx="2422555" cy="194421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1" name="Grupo 10"/>
          <p:cNvGrpSpPr/>
          <p:nvPr/>
        </p:nvGrpSpPr>
        <p:grpSpPr>
          <a:xfrm>
            <a:off x="6755026" y="1734569"/>
            <a:ext cx="4896272" cy="3986275"/>
            <a:chOff x="5345549" y="4201777"/>
            <a:chExt cx="4896272" cy="3986275"/>
          </a:xfrm>
        </p:grpSpPr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0610" y="6204788"/>
              <a:ext cx="2471211" cy="198326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5549" y="4201777"/>
              <a:ext cx="2450638" cy="196675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dirty="0" smtClean="0"/>
              <a:t>Potencialidades e Perspetivas  do Enoturismo no Ribatejo | 10 de Dezembro de 2014   www.rotavinhostejo.com</a:t>
            </a:r>
            <a:endParaRPr lang="pt-PT" dirty="0"/>
          </a:p>
        </p:txBody>
      </p:sp>
      <p:pic>
        <p:nvPicPr>
          <p:cNvPr id="7" name="Imagem 6"/>
          <p:cNvPicPr preferRelativeResize="0"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0" t="5720" r="-1090" b="3729"/>
          <a:stretch/>
        </p:blipFill>
        <p:spPr>
          <a:xfrm>
            <a:off x="5087888" y="692696"/>
            <a:ext cx="6659320" cy="5544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11" y="980728"/>
            <a:ext cx="3940221" cy="47081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493653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128" y="404664"/>
            <a:ext cx="9720072" cy="1499616"/>
          </a:xfrm>
        </p:spPr>
        <p:txBody>
          <a:bodyPr>
            <a:normAutofit fontScale="90000"/>
          </a:bodyPr>
          <a:lstStyle/>
          <a:p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pt-PT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</a:rPr>
              <a:t>Rota dos Vinhos do Tejo</a:t>
            </a:r>
            <a:br>
              <a:rPr lang="pt-PT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</a:rPr>
              <a:t>Principais serviços disponíveis</a:t>
            </a:r>
            <a:endParaRPr lang="pt-PT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874607" y="2293799"/>
            <a:ext cx="6912768" cy="4023360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pt-PT" dirty="0" smtClean="0"/>
              <a:t>Loja</a:t>
            </a:r>
          </a:p>
          <a:p>
            <a:pPr>
              <a:buBlip>
                <a:blip r:embed="rId2"/>
              </a:buBlip>
            </a:pPr>
            <a:r>
              <a:rPr lang="pt-PT" dirty="0" smtClean="0"/>
              <a:t>Circuito de visita à Adega</a:t>
            </a:r>
          </a:p>
          <a:p>
            <a:pPr>
              <a:buBlip>
                <a:blip r:embed="rId2"/>
              </a:buBlip>
            </a:pPr>
            <a:r>
              <a:rPr lang="pt-PT" dirty="0" smtClean="0"/>
              <a:t>Circuito de visita à vinha</a:t>
            </a:r>
          </a:p>
          <a:p>
            <a:pPr>
              <a:buBlip>
                <a:blip r:embed="rId2"/>
              </a:buBlip>
            </a:pPr>
            <a:r>
              <a:rPr lang="pt-PT" dirty="0" smtClean="0"/>
              <a:t>Provas de Vinhos</a:t>
            </a:r>
          </a:p>
          <a:p>
            <a:pPr>
              <a:buBlip>
                <a:blip r:embed="rId2"/>
              </a:buBlip>
            </a:pPr>
            <a:r>
              <a:rPr lang="pt-PT" dirty="0" smtClean="0"/>
              <a:t>Eventos para grupos (particulares ou empresariais)</a:t>
            </a:r>
          </a:p>
          <a:p>
            <a:pPr>
              <a:buBlip>
                <a:blip r:embed="rId2"/>
              </a:buBlip>
            </a:pPr>
            <a:r>
              <a:rPr lang="pt-PT" dirty="0" smtClean="0"/>
              <a:t>Serviço de Refeição por encomenda</a:t>
            </a:r>
          </a:p>
          <a:p>
            <a:pPr>
              <a:buBlip>
                <a:blip r:embed="rId2"/>
              </a:buBlip>
            </a:pPr>
            <a:r>
              <a:rPr lang="pt-PT" dirty="0" smtClean="0"/>
              <a:t>Alojamento (Quinta da Lapa e Companhia das Lezírias)</a:t>
            </a:r>
          </a:p>
          <a:p>
            <a:pPr>
              <a:buBlip>
                <a:blip r:embed="rId2"/>
              </a:buBlip>
            </a:pPr>
            <a:endParaRPr lang="pt-PT" dirty="0" smtClean="0"/>
          </a:p>
          <a:p>
            <a:pPr>
              <a:buBlip>
                <a:blip r:embed="rId2"/>
              </a:buBlip>
            </a:pPr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Potencialidades e Perspetivas  do Enoturismo no Ribatejo | 10 de Dezembro de 2014   www.rotavinhostejo.com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01391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Posição de Conteúdo 4" descr="169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" y="0"/>
            <a:ext cx="2855640" cy="2358992"/>
          </a:xfrm>
        </p:spPr>
      </p:pic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Potencialidades e Perspetivas  do Enoturismo no Ribatejo | 10 de Dezembro de 2014   www.rotavinhostejo.com</a:t>
            </a:r>
            <a:endParaRPr lang="pt-PT" dirty="0"/>
          </a:p>
        </p:txBody>
      </p:sp>
      <p:pic>
        <p:nvPicPr>
          <p:cNvPr id="7" name="Imagem 6" descr="2975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33805" y="11559"/>
            <a:ext cx="3258195" cy="2403351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641" y="17699"/>
            <a:ext cx="3456383" cy="2341294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5" t="14409" r="3669" b="32748"/>
          <a:stretch/>
        </p:blipFill>
        <p:spPr>
          <a:xfrm>
            <a:off x="6053485" y="32575"/>
            <a:ext cx="2880320" cy="2340767"/>
          </a:xfrm>
          <a:prstGeom prst="rect">
            <a:avLst/>
          </a:prstGeom>
        </p:spPr>
      </p:pic>
      <p:pic>
        <p:nvPicPr>
          <p:cNvPr id="17" name="Imagem 16" descr="loja.jpg"/>
          <p:cNvPicPr>
            <a:picLocks noChangeAspect="1"/>
          </p:cNvPicPr>
          <p:nvPr/>
        </p:nvPicPr>
        <p:blipFill rotWithShape="1">
          <a:blip r:embed="rId7" cstate="print"/>
          <a:srcRect l="31334" t="3296" r="-16979" b="-3296"/>
          <a:stretch/>
        </p:blipFill>
        <p:spPr>
          <a:xfrm>
            <a:off x="11898" y="2349634"/>
            <a:ext cx="3635830" cy="2480347"/>
          </a:xfrm>
          <a:prstGeom prst="rect">
            <a:avLst/>
          </a:prstGeom>
        </p:spPr>
      </p:pic>
      <p:pic>
        <p:nvPicPr>
          <p:cNvPr id="18" name="Imagem 17" descr="adega falua 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03614" y="2349634"/>
            <a:ext cx="2480347" cy="2388808"/>
          </a:xfrm>
          <a:prstGeom prst="rect">
            <a:avLst/>
          </a:prstGeom>
        </p:spPr>
      </p:pic>
      <p:pic>
        <p:nvPicPr>
          <p:cNvPr id="19" name="Marcador de Posição de Conteúdo 4" descr="lagoalva 1.jpg"/>
          <p:cNvPicPr>
            <a:picLocks noChangeAspect="1"/>
          </p:cNvPicPr>
          <p:nvPr/>
        </p:nvPicPr>
        <p:blipFill rotWithShape="1">
          <a:blip r:embed="rId9" cstate="print"/>
          <a:srcRect b="1025"/>
          <a:stretch/>
        </p:blipFill>
        <p:spPr>
          <a:xfrm>
            <a:off x="0" y="4738442"/>
            <a:ext cx="5075086" cy="2119558"/>
          </a:xfrm>
          <a:prstGeom prst="rect">
            <a:avLst/>
          </a:prstGeom>
        </p:spPr>
      </p:pic>
      <p:pic>
        <p:nvPicPr>
          <p:cNvPr id="20" name="Imagem 19" descr="lagoalva 3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383961" y="2349633"/>
            <a:ext cx="2700413" cy="2460453"/>
          </a:xfrm>
          <a:prstGeom prst="rect">
            <a:avLst/>
          </a:prstGeom>
        </p:spPr>
      </p:pic>
      <p:pic>
        <p:nvPicPr>
          <p:cNvPr id="21" name="Imagem 20" descr="lagoalva 2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075086" y="4738443"/>
            <a:ext cx="4047496" cy="2107374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430" y="2302876"/>
            <a:ext cx="4122570" cy="2435566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712" y="4676645"/>
            <a:ext cx="4131288" cy="216917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9680" y="2420888"/>
            <a:ext cx="3251862" cy="1463040"/>
          </a:xfrm>
        </p:spPr>
        <p:txBody>
          <a:bodyPr/>
          <a:lstStyle/>
          <a:p>
            <a:r>
              <a:rPr lang="pt-PT" b="1" dirty="0" smtClean="0">
                <a:solidFill>
                  <a:schemeClr val="accent2">
                    <a:lumMod val="75000"/>
                  </a:schemeClr>
                </a:solidFill>
              </a:rPr>
              <a:t>Contatos:</a:t>
            </a:r>
            <a:endParaRPr lang="pt-PT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1" y="5197625"/>
            <a:ext cx="949035" cy="998984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875749" y="5197625"/>
            <a:ext cx="3751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Associação da Rota dos Vinhos do Tejo</a:t>
            </a:r>
          </a:p>
          <a:p>
            <a:r>
              <a:rPr lang="pt-PT" dirty="0" smtClean="0"/>
              <a:t>Rua de Coruche nº 85</a:t>
            </a:r>
          </a:p>
          <a:p>
            <a:r>
              <a:rPr lang="pt-PT" dirty="0" smtClean="0"/>
              <a:t>2080-094 Almeirim</a:t>
            </a:r>
          </a:p>
          <a:p>
            <a:endParaRPr lang="pt-PT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8544272" y="5206041"/>
            <a:ext cx="324036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err="1" smtClean="0"/>
              <a:t>Tel</a:t>
            </a:r>
            <a:r>
              <a:rPr lang="pt-PT" sz="2000" dirty="0"/>
              <a:t>:  </a:t>
            </a:r>
            <a:r>
              <a:rPr lang="pt-PT" dirty="0"/>
              <a:t>243 309 400</a:t>
            </a:r>
          </a:p>
          <a:p>
            <a:r>
              <a:rPr lang="pt-PT" sz="2000" dirty="0"/>
              <a:t>Fax</a:t>
            </a:r>
            <a:r>
              <a:rPr lang="pt-PT" dirty="0"/>
              <a:t>: 243 309 </a:t>
            </a:r>
            <a:r>
              <a:rPr lang="pt-PT" dirty="0" smtClean="0"/>
              <a:t>409</a:t>
            </a:r>
          </a:p>
          <a:p>
            <a:r>
              <a:rPr lang="pt-PT" dirty="0" smtClean="0"/>
              <a:t>E-mail</a:t>
            </a:r>
            <a:r>
              <a:rPr lang="pt-PT" dirty="0"/>
              <a:t>: </a:t>
            </a:r>
            <a:r>
              <a:rPr lang="pt-PT" dirty="0">
                <a:hlinkClick r:id="rId3"/>
              </a:rPr>
              <a:t>geral@rotavinhostejo.com</a:t>
            </a:r>
            <a:endParaRPr lang="pt-PT" dirty="0"/>
          </a:p>
          <a:p>
            <a:endParaRPr lang="pt-PT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88" y="908720"/>
            <a:ext cx="4176464" cy="47302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Potencialidades e Perspetivas  do Enoturismo no Ribatejo | 10 de Dezembro de 2014   www.rotavinhostejo.com</a:t>
            </a:r>
            <a:endParaRPr lang="pt-PT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" b="4460"/>
          <a:stretch/>
        </p:blipFill>
        <p:spPr>
          <a:xfrm>
            <a:off x="6240016" y="313118"/>
            <a:ext cx="4704729" cy="61249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248587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Potencialidades e Perspetivas  do Enoturismo no Ribatejo | 10 de Dezembro de 2014   www.rotavinhostejo.com</a:t>
            </a:r>
            <a:endParaRPr lang="pt-PT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0"/>
            <a:ext cx="5254779" cy="68580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202" y="14842"/>
            <a:ext cx="5400600" cy="6858000"/>
          </a:xfrm>
          <a:prstGeom prst="rect">
            <a:avLst/>
          </a:prstGeom>
        </p:spPr>
      </p:pic>
      <p:sp>
        <p:nvSpPr>
          <p:cNvPr id="9" name="Retângulo arredondado 8"/>
          <p:cNvSpPr/>
          <p:nvPr/>
        </p:nvSpPr>
        <p:spPr>
          <a:xfrm>
            <a:off x="8904312" y="4293096"/>
            <a:ext cx="2598252" cy="1080120"/>
          </a:xfrm>
          <a:prstGeom prst="roundRect">
            <a:avLst/>
          </a:prstGeom>
          <a:solidFill>
            <a:srgbClr val="DBD49D">
              <a:alpha val="28000"/>
            </a:srgbClr>
          </a:solidFill>
          <a:ln w="2540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9069852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Potencialidades e Perspetivas  do Enoturismo no Ribatejo | 10 de Dezembro de 2014   www.rotavinhostejo.com</a:t>
            </a:r>
            <a:endParaRPr lang="pt-PT" dirty="0"/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672"/>
            <a:ext cx="6312854" cy="5521513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999656" y="621925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(…)</a:t>
            </a:r>
            <a:endParaRPr lang="pt-PT" dirty="0"/>
          </a:p>
        </p:txBody>
      </p:sp>
      <p:sp>
        <p:nvSpPr>
          <p:cNvPr id="7" name="CaixaDeTexto 6"/>
          <p:cNvSpPr txBox="1"/>
          <p:nvPr/>
        </p:nvSpPr>
        <p:spPr>
          <a:xfrm>
            <a:off x="8904312" y="292006"/>
            <a:ext cx="720080" cy="367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(…)</a:t>
            </a:r>
            <a:endParaRPr lang="pt-PT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7906" y="659318"/>
            <a:ext cx="5925826" cy="2450804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8869047" y="3109718"/>
            <a:ext cx="720080" cy="367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(…)</a:t>
            </a:r>
            <a:endParaRPr lang="pt-PT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7906" y="3385837"/>
            <a:ext cx="6151397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13325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Potencialidades e Perspetivas  do Enoturismo no Ribatejo | 10 de Dezembro de 2014   www.rotavinhostejo.com</a:t>
            </a:r>
            <a:endParaRPr lang="pt-PT" dirty="0"/>
          </a:p>
        </p:txBody>
      </p:sp>
      <p:grpSp>
        <p:nvGrpSpPr>
          <p:cNvPr id="5" name="Grupo 4"/>
          <p:cNvGrpSpPr/>
          <p:nvPr/>
        </p:nvGrpSpPr>
        <p:grpSpPr>
          <a:xfrm>
            <a:off x="1271464" y="620688"/>
            <a:ext cx="16231618" cy="5161596"/>
            <a:chOff x="477667" y="998757"/>
            <a:chExt cx="13892901" cy="3077703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7398"/>
            <a:stretch/>
          </p:blipFill>
          <p:spPr>
            <a:xfrm>
              <a:off x="2061231" y="3083750"/>
              <a:ext cx="12309337" cy="992710"/>
            </a:xfrm>
            <a:prstGeom prst="rect">
              <a:avLst/>
            </a:prstGeom>
          </p:spPr>
        </p:pic>
        <p:pic>
          <p:nvPicPr>
            <p:cNvPr id="4" name="Imagem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290" b="54247"/>
            <a:stretch/>
          </p:blipFill>
          <p:spPr>
            <a:xfrm>
              <a:off x="477667" y="998757"/>
              <a:ext cx="8323736" cy="1717447"/>
            </a:xfrm>
            <a:prstGeom prst="rect">
              <a:avLst/>
            </a:prstGeom>
          </p:spPr>
        </p:pic>
      </p:grpSp>
      <p:sp>
        <p:nvSpPr>
          <p:cNvPr id="6" name="CaixaDeTexto 5"/>
          <p:cNvSpPr txBox="1"/>
          <p:nvPr/>
        </p:nvSpPr>
        <p:spPr>
          <a:xfrm>
            <a:off x="1631504" y="260648"/>
            <a:ext cx="9865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 err="1" smtClean="0">
                <a:solidFill>
                  <a:srgbClr val="990000"/>
                </a:solidFill>
                <a:latin typeface="Times" pitchFamily="18" charset="0"/>
              </a:rPr>
              <a:t>The</a:t>
            </a:r>
            <a:r>
              <a:rPr lang="pt-PT" sz="2800" b="1" dirty="0" smtClean="0">
                <a:solidFill>
                  <a:srgbClr val="990000"/>
                </a:solidFill>
                <a:latin typeface="Times" pitchFamily="18" charset="0"/>
              </a:rPr>
              <a:t> </a:t>
            </a:r>
            <a:r>
              <a:rPr lang="pt-PT" sz="2800" b="1" dirty="0" err="1" smtClean="0">
                <a:solidFill>
                  <a:srgbClr val="990000"/>
                </a:solidFill>
                <a:latin typeface="Times" pitchFamily="18" charset="0"/>
              </a:rPr>
              <a:t>World’s</a:t>
            </a:r>
            <a:r>
              <a:rPr lang="pt-PT" sz="2800" b="1" dirty="0" smtClean="0">
                <a:solidFill>
                  <a:srgbClr val="990000"/>
                </a:solidFill>
                <a:latin typeface="Times" pitchFamily="18" charset="0"/>
              </a:rPr>
              <a:t> </a:t>
            </a:r>
            <a:r>
              <a:rPr lang="pt-PT" sz="2800" b="1" dirty="0" err="1" smtClean="0">
                <a:solidFill>
                  <a:srgbClr val="990000"/>
                </a:solidFill>
                <a:latin typeface="Times" pitchFamily="18" charset="0"/>
              </a:rPr>
              <a:t>Greatest</a:t>
            </a:r>
            <a:r>
              <a:rPr lang="pt-PT" sz="2800" b="1" dirty="0" smtClean="0">
                <a:solidFill>
                  <a:srgbClr val="990000"/>
                </a:solidFill>
                <a:latin typeface="Times" pitchFamily="18" charset="0"/>
              </a:rPr>
              <a:t> </a:t>
            </a:r>
            <a:r>
              <a:rPr lang="pt-PT" sz="2800" b="1" dirty="0" err="1" smtClean="0">
                <a:solidFill>
                  <a:srgbClr val="990000"/>
                </a:solidFill>
                <a:latin typeface="Times" pitchFamily="18" charset="0"/>
              </a:rPr>
              <a:t>House</a:t>
            </a:r>
            <a:r>
              <a:rPr lang="pt-PT" sz="2800" b="1" dirty="0" smtClean="0">
                <a:solidFill>
                  <a:srgbClr val="990000"/>
                </a:solidFill>
                <a:latin typeface="Times" pitchFamily="18" charset="0"/>
              </a:rPr>
              <a:t> </a:t>
            </a:r>
            <a:r>
              <a:rPr lang="pt-PT" sz="2800" b="1" dirty="0" err="1" smtClean="0">
                <a:solidFill>
                  <a:srgbClr val="990000"/>
                </a:solidFill>
                <a:latin typeface="Times" pitchFamily="18" charset="0"/>
              </a:rPr>
              <a:t>White</a:t>
            </a:r>
            <a:r>
              <a:rPr lang="pt-PT" sz="2800" b="1" dirty="0" smtClean="0">
                <a:solidFill>
                  <a:srgbClr val="990000"/>
                </a:solidFill>
                <a:latin typeface="Times" pitchFamily="18" charset="0"/>
              </a:rPr>
              <a:t> | </a:t>
            </a:r>
            <a:r>
              <a:rPr lang="pt-PT" sz="2800" b="1" dirty="0" err="1" smtClean="0">
                <a:solidFill>
                  <a:srgbClr val="990000"/>
                </a:solidFill>
                <a:latin typeface="Times" pitchFamily="18" charset="0"/>
              </a:rPr>
              <a:t>Matt</a:t>
            </a:r>
            <a:r>
              <a:rPr lang="pt-PT" sz="2800" b="1" dirty="0" smtClean="0">
                <a:solidFill>
                  <a:srgbClr val="990000"/>
                </a:solidFill>
                <a:latin typeface="Times" pitchFamily="18" charset="0"/>
              </a:rPr>
              <a:t> </a:t>
            </a:r>
            <a:r>
              <a:rPr lang="pt-PT" sz="2800" b="1" dirty="0" err="1" smtClean="0">
                <a:solidFill>
                  <a:srgbClr val="990000"/>
                </a:solidFill>
                <a:latin typeface="Times" pitchFamily="18" charset="0"/>
              </a:rPr>
              <a:t>Kramer</a:t>
            </a:r>
            <a:r>
              <a:rPr lang="pt-PT" sz="2800" b="1" dirty="0" smtClean="0">
                <a:solidFill>
                  <a:srgbClr val="990000"/>
                </a:solidFill>
                <a:latin typeface="Times" pitchFamily="18" charset="0"/>
              </a:rPr>
              <a:t> (</a:t>
            </a:r>
            <a:r>
              <a:rPr lang="pt-PT" sz="2800" b="1" dirty="0" err="1" smtClean="0">
                <a:solidFill>
                  <a:srgbClr val="990000"/>
                </a:solidFill>
                <a:latin typeface="Times" pitchFamily="18" charset="0"/>
              </a:rPr>
              <a:t>cont</a:t>
            </a:r>
            <a:r>
              <a:rPr lang="pt-PT" sz="2800" b="1" dirty="0" smtClean="0">
                <a:solidFill>
                  <a:srgbClr val="990000"/>
                </a:solidFill>
                <a:latin typeface="Times" pitchFamily="18" charset="0"/>
              </a:rPr>
              <a:t>.)</a:t>
            </a:r>
            <a:endParaRPr lang="pt-PT" sz="2800" b="1" dirty="0">
              <a:solidFill>
                <a:srgbClr val="990000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78250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632" y="7307"/>
            <a:ext cx="6480720" cy="6850694"/>
          </a:xfrm>
          <a:prstGeom prst="rect">
            <a:avLst/>
          </a:prstGeom>
        </p:spPr>
      </p:pic>
      <p:sp>
        <p:nvSpPr>
          <p:cNvPr id="3" name="Retângulo arredondado 2"/>
          <p:cNvSpPr/>
          <p:nvPr/>
        </p:nvSpPr>
        <p:spPr>
          <a:xfrm>
            <a:off x="2927648" y="5517232"/>
            <a:ext cx="2952328" cy="648072"/>
          </a:xfrm>
          <a:prstGeom prst="roundRect">
            <a:avLst/>
          </a:prstGeom>
          <a:solidFill>
            <a:srgbClr val="DBD49D">
              <a:alpha val="28000"/>
            </a:srgbClr>
          </a:solidFill>
          <a:ln w="2540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Retângulo arredondado 4"/>
          <p:cNvSpPr/>
          <p:nvPr/>
        </p:nvSpPr>
        <p:spPr>
          <a:xfrm>
            <a:off x="7104112" y="836712"/>
            <a:ext cx="2016224" cy="2232248"/>
          </a:xfrm>
          <a:prstGeom prst="roundRect">
            <a:avLst/>
          </a:prstGeom>
          <a:solidFill>
            <a:srgbClr val="DBD49D">
              <a:alpha val="28000"/>
            </a:srgbClr>
          </a:solidFill>
          <a:ln w="2540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Marcador de Posição do Rodapé 1"/>
          <p:cNvSpPr>
            <a:spLocks noGrp="1"/>
          </p:cNvSpPr>
          <p:nvPr>
            <p:ph type="ftr" sz="quarter" idx="11"/>
          </p:nvPr>
        </p:nvSpPr>
        <p:spPr>
          <a:xfrm>
            <a:off x="4871864" y="6564208"/>
            <a:ext cx="5901459" cy="274320"/>
          </a:xfrm>
        </p:spPr>
        <p:txBody>
          <a:bodyPr/>
          <a:lstStyle/>
          <a:p>
            <a:r>
              <a:rPr lang="pt-PT" smtClean="0"/>
              <a:t>Potencialidades e Perspetivas  do Enoturismo no Ribatejo | 10 de Dezembro de 2014   www.rotavinhostejo.com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6864738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Potencialidades e Perspetivas  do Enoturismo no Ribatejo | 10 de Dezembro de 2014   www.rotavinhostejo.com</a:t>
            </a:r>
            <a:endParaRPr lang="pt-PT" dirty="0"/>
          </a:p>
        </p:txBody>
      </p:sp>
      <p:sp>
        <p:nvSpPr>
          <p:cNvPr id="3" name="Retângulo 2"/>
          <p:cNvSpPr/>
          <p:nvPr/>
        </p:nvSpPr>
        <p:spPr>
          <a:xfrm>
            <a:off x="2063552" y="2852936"/>
            <a:ext cx="780052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itka Heading" panose="02000505000000020004" pitchFamily="2" charset="0"/>
                <a:ea typeface="Calibri" panose="020F0502020204030204" pitchFamily="34" charset="0"/>
              </a:rPr>
              <a:t>…”There's 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itka Heading" panose="02000505000000020004" pitchFamily="2" charset="0"/>
                <a:ea typeface="Calibri" panose="020F0502020204030204" pitchFamily="34" charset="0"/>
              </a:rPr>
              <a:t>no marketing substitute for boots on the ground</a:t>
            </a:r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itka Heading" panose="02000505000000020004" pitchFamily="2" charset="0"/>
                <a:ea typeface="Calibri" panose="020F0502020204030204" pitchFamily="34" charset="0"/>
              </a:rPr>
              <a:t>!”</a:t>
            </a:r>
            <a:endParaRPr lang="pt-PT" sz="3200" dirty="0">
              <a:solidFill>
                <a:schemeClr val="tx1">
                  <a:lumMod val="65000"/>
                  <a:lumOff val="35000"/>
                </a:schemeClr>
              </a:solidFill>
              <a:latin typeface="Sitka Heading" panose="02000505000000020004" pitchFamily="2" charset="0"/>
              <a:ea typeface="Calibri" panose="020F0502020204030204" pitchFamily="34" charset="0"/>
            </a:endParaRPr>
          </a:p>
          <a:p>
            <a:pPr algn="r">
              <a:spcAft>
                <a:spcPts val="0"/>
              </a:spcAft>
            </a:pPr>
            <a:r>
              <a:rPr lang="pt-PT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Sitka Heading" panose="02000505000000020004" pitchFamily="2" charset="0"/>
                <a:ea typeface="Calibri" panose="020F0502020204030204" pitchFamily="34" charset="0"/>
              </a:rPr>
              <a:t>Matt</a:t>
            </a:r>
            <a:r>
              <a:rPr lang="pt-PT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itka Heading" panose="02000505000000020004" pitchFamily="2" charset="0"/>
                <a:ea typeface="Calibri" panose="020F0502020204030204" pitchFamily="34" charset="0"/>
              </a:rPr>
              <a:t> </a:t>
            </a:r>
            <a:r>
              <a:rPr lang="pt-PT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Sitka Heading" panose="02000505000000020004" pitchFamily="2" charset="0"/>
                <a:ea typeface="Calibri" panose="020F0502020204030204" pitchFamily="34" charset="0"/>
              </a:rPr>
              <a:t>Kramer</a:t>
            </a:r>
            <a:endParaRPr lang="pt-PT" sz="32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Sitka Heading" panose="02000505000000020004" pitchFamily="2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28376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6023992" y="5877272"/>
            <a:ext cx="6048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2000" b="1" dirty="0">
                <a:solidFill>
                  <a:srgbClr val="990000"/>
                </a:solidFill>
              </a:rPr>
              <a:t>IV Jornadas de Enoturismo </a:t>
            </a:r>
          </a:p>
          <a:p>
            <a:pPr algn="r"/>
            <a:r>
              <a:rPr lang="pt-PT" sz="2000" b="1" dirty="0">
                <a:solidFill>
                  <a:srgbClr val="990000"/>
                </a:solidFill>
              </a:rPr>
              <a:t>  “O Centro de Portugal como Destino de </a:t>
            </a:r>
            <a:r>
              <a:rPr lang="pt-PT" sz="2000" b="1" dirty="0" smtClean="0">
                <a:solidFill>
                  <a:srgbClr val="990000"/>
                </a:solidFill>
              </a:rPr>
              <a:t>Enoturismo</a:t>
            </a:r>
            <a:r>
              <a:rPr lang="pt-PT" b="1" dirty="0" smtClean="0">
                <a:solidFill>
                  <a:srgbClr val="990000"/>
                </a:solidFill>
              </a:rPr>
              <a:t>“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480" y="4636394"/>
            <a:ext cx="3888432" cy="220975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Amarelo Cor de Laranj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1035</TotalTime>
  <Words>1411</Words>
  <Application>Microsoft Office PowerPoint</Application>
  <PresentationFormat>Personalizados</PresentationFormat>
  <Paragraphs>154</Paragraphs>
  <Slides>22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22</vt:i4>
      </vt:variant>
    </vt:vector>
  </HeadingPairs>
  <TitlesOfParts>
    <vt:vector size="23" baseType="lpstr">
      <vt:lpstr>Integral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Missão</vt:lpstr>
      <vt:lpstr>Em que consiste:</vt:lpstr>
      <vt:lpstr>Percursos</vt:lpstr>
      <vt:lpstr>Percurso 1 |Tesouro Gótico </vt:lpstr>
      <vt:lpstr>Percurso 2|Touros e Cavalos </vt:lpstr>
      <vt:lpstr>Percurso3|Beira Tejo </vt:lpstr>
      <vt:lpstr>Percurso 4|Tesouro Manuelino</vt:lpstr>
      <vt:lpstr> Rota dos Vinhos do Tejo Principais serviços disponíveis</vt:lpstr>
      <vt:lpstr>Apresentação do PowerPoint</vt:lpstr>
      <vt:lpstr>Contatos: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Angela</dc:creator>
  <cp:lastModifiedBy>Luís de Castro</cp:lastModifiedBy>
  <cp:revision>95</cp:revision>
  <cp:lastPrinted>2014-12-09T10:37:24Z</cp:lastPrinted>
  <dcterms:created xsi:type="dcterms:W3CDTF">2014-03-06T16:31:35Z</dcterms:created>
  <dcterms:modified xsi:type="dcterms:W3CDTF">2014-12-10T09:45:24Z</dcterms:modified>
</cp:coreProperties>
</file>